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clean_modern_corporate_slide_title_page_on_a_w.png"/>
          <p:cNvPicPr>
            <a:picLocks noChangeAspect="1"/>
          </p:cNvPicPr>
          <p:nvPr/>
        </p:nvPicPr>
        <p:blipFill>
          <a:blip r:embed="rId2"/>
          <a:srcRect t="25" b="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EXECUTIVE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BRCC turns resilience into a management operating system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33756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UNDERSTAND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Unify financial and operating signals into one executive view: KPIs, receivables, profitability, cash, customer health and trends.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70832" y="1874519"/>
            <a:ext cx="64008" cy="333756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PROTECT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Identify risk, leakage, exposure and early warnings with confidence, evidence, ownership and governance.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874519"/>
            <a:ext cx="64008" cy="333756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RECOVER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Convert issues into managed recovery cases, approved actions, follow-up and verified realized value.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OPERATING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From business signal to verified value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03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31720"/>
            <a:ext cx="2008022" cy="932688"/>
          </a:xfrm>
          <a:prstGeom prst="round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BUSINESS
SIGNALS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7830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2422" y="2331720"/>
            <a:ext cx="2008022" cy="932688"/>
          </a:xfrm>
          <a:prstGeom prst="round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5574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RISK &amp;
INSIGHT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0444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036" y="2331720"/>
            <a:ext cx="2008022" cy="932688"/>
          </a:xfrm>
          <a:prstGeom prst="round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8188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MANAGEMENT
DECISION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03059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7651" y="2331720"/>
            <a:ext cx="2008022" cy="932688"/>
          </a:xfrm>
          <a:prstGeom prst="round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0803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RECOVERY
ACTION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5673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40265" y="2331720"/>
            <a:ext cx="2008022" cy="932688"/>
          </a:xfrm>
          <a:prstGeom prst="roundRect">
            <a:avLst/>
          </a:prstGeom>
          <a:solidFill>
            <a:srgbClr val="ED7C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13417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REALIZED
VALUE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069080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8234B"/>
                </a:solidFill>
                <a:latin typeface="Aptos"/>
              </a:rPr>
              <a:t>A closed-loop resilience lifecycle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4440" y="4663440"/>
            <a:ext cx="9738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>
                <a:solidFill>
                  <a:srgbClr val="647B91"/>
                </a:solidFill>
                <a:latin typeface="Aptos"/>
              </a:rPr>
              <a:t>BRCC connects data, evidence, decision, ownership and outcome — while keeping management approval at the center.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EXECUTIVE COMMAND CENTER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One view of business resilience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04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233172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039112"/>
            <a:ext cx="20025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090D2"/>
                </a:solidFill>
                <a:latin typeface="Aptos"/>
              </a:rPr>
              <a:t>0–100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2624327"/>
            <a:ext cx="20025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Resilience score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00400" y="1874519"/>
            <a:ext cx="233172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364992" y="2039112"/>
            <a:ext cx="20025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49C5C"/>
                </a:solidFill>
                <a:latin typeface="Aptos"/>
              </a:rPr>
              <a:t>30/60/90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64992" y="2624327"/>
            <a:ext cx="20025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Forecast horizons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42432" y="1874519"/>
            <a:ext cx="233172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07024" y="2039112"/>
            <a:ext cx="20025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DC9114"/>
                </a:solidFill>
                <a:latin typeface="Aptos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07024" y="2624327"/>
            <a:ext cx="20025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Alert dimensions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84464" y="1874519"/>
            <a:ext cx="233172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49056" y="2039112"/>
            <a:ext cx="20025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6EBE"/>
                </a:solidFill>
                <a:latin typeface="Aptos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2624327"/>
            <a:ext cx="20025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Management cockpit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3703320"/>
            <a:ext cx="51663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368" y="3703320"/>
            <a:ext cx="64008" cy="14173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6968" y="3904487"/>
            <a:ext cx="47548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EXECUTIVE CONTEXT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" y="4389120"/>
            <a:ext cx="4754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KPIs, exposure, confidence, data freshness and drill-down evidence are presented together.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080760" y="3703320"/>
            <a:ext cx="51663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80760" y="3703320"/>
            <a:ext cx="64008" cy="14173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09360" y="3904487"/>
            <a:ext cx="47548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ACTION ORIENTATION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4389120"/>
            <a:ext cx="4754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Management can move from insight to decision, owner, due date, recovery and verification.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PRODUCT EXPERIENCE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Approved BRCC visual language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05</a:t>
            </a:r>
          </a:p>
        </p:txBody>
      </p:sp>
      <p:pic>
        <p:nvPicPr>
          <p:cNvPr id="10" name="Picture 9" descr="33fe3e86-5b3c-4bee-9e5a-07f1168d5e79.png"/>
          <p:cNvPicPr>
            <a:picLocks noChangeAspect="1"/>
          </p:cNvPicPr>
          <p:nvPr/>
        </p:nvPicPr>
        <p:blipFill>
          <a:blip r:embed="rId3"/>
          <a:srcRect t="13920" b="13920"/>
          <a:stretch>
            <a:fillRect/>
          </a:stretch>
        </p:blipFill>
        <p:spPr>
          <a:xfrm>
            <a:off x="868680" y="1737360"/>
            <a:ext cx="1046988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UNDERSTAND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See the business before reacting to it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06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3832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474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FINANCIAL HEALTH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2971800" cy="26060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Sales &amp; gross profit
Receivables &amp; payables
Cash / bank
Expenses &amp; margin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07408" y="1874519"/>
            <a:ext cx="33832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07408" y="1874519"/>
            <a:ext cx="64008" cy="3474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36008" y="2075688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BUSINESS HEALTH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8" y="2560320"/>
            <a:ext cx="2971800" cy="26060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Customer health
Business KPIs
Company / branch scope
Trend visibility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56448" y="1874519"/>
            <a:ext cx="33832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56448" y="1874519"/>
            <a:ext cx="64008" cy="3474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85048" y="2075688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MANAGEMENT CONTEXT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2560320"/>
            <a:ext cx="2971800" cy="26060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Data freshness
Drill-down traceability
Exceptions
Evidence &amp; confidence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PROTECT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Detect what can damage value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07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31720"/>
            <a:ext cx="2551176" cy="932688"/>
          </a:xfrm>
          <a:prstGeom prst="round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2404872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DETECT
EXCEPTION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0984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65576" y="2331720"/>
            <a:ext cx="2551176" cy="932688"/>
          </a:xfrm>
          <a:prstGeom prst="round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38728" y="2423160"/>
            <a:ext cx="2404872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QUANTIFY
EXPOSURE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16752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81344" y="2331720"/>
            <a:ext cx="2551176" cy="932688"/>
          </a:xfrm>
          <a:prstGeom prst="round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4496" y="2423160"/>
            <a:ext cx="2404872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ASSESS
CONFIDENCE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97112" y="2331720"/>
            <a:ext cx="2551176" cy="932688"/>
          </a:xfrm>
          <a:prstGeom prst="round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70264" y="2423160"/>
            <a:ext cx="2404872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PRIORITIZE
RISK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5840" y="3977639"/>
            <a:ext cx="4846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05840" y="3977639"/>
            <a:ext cx="64008" cy="123444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34440" y="4178807"/>
            <a:ext cx="4434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WHAT MANAGEMENT SEES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4440" y="4663440"/>
            <a:ext cx="4434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Severity, financial exposure, confidence, source evidence and accountable owner.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3977639"/>
            <a:ext cx="4846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63640" y="3977639"/>
            <a:ext cx="64008" cy="123444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2240" y="4178807"/>
            <a:ext cx="4434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WHY IT MATTERS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92240" y="4663440"/>
            <a:ext cx="4434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Risks become visible before they turn into uncontrolled financial or operational impact.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RECOVER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Make recovery measurable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08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31720"/>
            <a:ext cx="2008022" cy="932688"/>
          </a:xfrm>
          <a:prstGeom prst="round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CREATE
CASE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7830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2422" y="2331720"/>
            <a:ext cx="2008022" cy="932688"/>
          </a:xfrm>
          <a:prstGeom prst="round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5574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ASSIGN
OWNER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0444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036" y="2331720"/>
            <a:ext cx="2008022" cy="932688"/>
          </a:xfrm>
          <a:prstGeom prst="round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8188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TRACK
ACTION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03059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7651" y="2331720"/>
            <a:ext cx="2008022" cy="932688"/>
          </a:xfrm>
          <a:prstGeom prst="round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0803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VERIFY
OUTCOME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5673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40265" y="2331720"/>
            <a:ext cx="2008022" cy="932688"/>
          </a:xfrm>
          <a:prstGeom prst="roundRect">
            <a:avLst/>
          </a:prstGeom>
          <a:solidFill>
            <a:srgbClr val="ED7C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13417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REALIZE
VALUE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096512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08234B"/>
                </a:solidFill>
                <a:latin typeface="Aptos"/>
              </a:rPr>
              <a:t>Recovery is not an alert. It is a governed lifecycle.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80160" y="4709160"/>
            <a:ext cx="9646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>
                <a:solidFill>
                  <a:srgbClr val="647B91"/>
                </a:solidFill>
                <a:latin typeface="Aptos"/>
              </a:rPr>
              <a:t>Target value, action status, ownership, due dates, evidence and realized benefit stay traceable.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AI INTELLIGENCE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Decision support — with human control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38328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EXPLAIN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297180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Use business evidence and context to explain what may be driving an issue.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07408" y="1874519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07408" y="1874519"/>
            <a:ext cx="64008" cy="338328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36008" y="2075688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RECOMMEND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8" y="2560320"/>
            <a:ext cx="297180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Generate management-oriented recommendations with impact and confidence context.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56448" y="1874519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56448" y="1874519"/>
            <a:ext cx="64008" cy="338328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85048" y="2075688"/>
            <a:ext cx="2971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GOVERN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5048" y="2560320"/>
            <a:ext cx="297180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Apply confidence thresholds, approvals and external-data guardrails through enterprise configuration.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PREDICTIVE INTELLIGENCE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Move from rear-view reporting to early warning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15468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039112"/>
            <a:ext cx="282549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090D2"/>
                </a:solidFill>
                <a:latin typeface="Aptos"/>
              </a:rPr>
              <a:t>30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2624327"/>
            <a:ext cx="282549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Near-term outlook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794760" y="1874519"/>
            <a:ext cx="315468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59352" y="2039112"/>
            <a:ext cx="282549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49C5C"/>
                </a:solidFill>
                <a:latin typeface="Aptos"/>
              </a:rPr>
              <a:t>60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9352" y="2624327"/>
            <a:ext cx="282549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Mid-term outlook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31152" y="1874519"/>
            <a:ext cx="315468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95744" y="2039112"/>
            <a:ext cx="282549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DC9114"/>
                </a:solidFill>
                <a:latin typeface="Aptos"/>
              </a:rPr>
              <a:t>90 DAYS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95744" y="2624327"/>
            <a:ext cx="282549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Forward outlook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3749039"/>
            <a:ext cx="5074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8368" y="3749039"/>
            <a:ext cx="64008" cy="14173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6968" y="3950207"/>
            <a:ext cx="4663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FORECAST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" y="4434840"/>
            <a:ext cx="46634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Projected cash, collections, sales run-rate and receivable exposure.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35040" y="3749039"/>
            <a:ext cx="5074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35040" y="3749039"/>
            <a:ext cx="64008" cy="14173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63640" y="3950207"/>
            <a:ext cx="4663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EARLY WARNING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63640" y="4434840"/>
            <a:ext cx="46634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Liquidity gaps, sales decline, margin deterioration and high-risk customer accounts.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SCENARIO SIMULATOR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Test management choices before committing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42900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30175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Collections
Sales growth / decline
Gross margin
Expenses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874519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70832" y="1874519"/>
            <a:ext cx="64008" cy="342900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COMPARE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560320"/>
            <a:ext cx="30175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Before vs after
Cash impact
Gross-profit impact
Outstanding &amp; 90+ exposure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874519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874519"/>
            <a:ext cx="64008" cy="342900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DECIDE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560320"/>
            <a:ext cx="30175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Collection Push
Margin Recovery
Cost Optimization
Downturn Stress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669280"/>
            <a:ext cx="106070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249C5C"/>
                </a:solidFill>
                <a:latin typeface="Aptos"/>
              </a:rPr>
              <a:t>Scenario outputs are modeled decision support; BRCC does not automatically post financial actions to the ERP.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MANAGEMENT WAR ROOM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A single queue for important decisions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31720"/>
            <a:ext cx="2008022" cy="932688"/>
          </a:xfrm>
          <a:prstGeom prst="round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UNIFY
PRIORITIES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7830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2422" y="2331720"/>
            <a:ext cx="2008022" cy="932688"/>
          </a:xfrm>
          <a:prstGeom prst="round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5574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REVIEW
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0444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036" y="2331720"/>
            <a:ext cx="2008022" cy="932688"/>
          </a:xfrm>
          <a:prstGeom prst="round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8188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APPROVE /
REJECT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03059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7651" y="2331720"/>
            <a:ext cx="2008022" cy="932688"/>
          </a:xfrm>
          <a:prstGeom prst="round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0803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ASSIGN
OWNER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5673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40265" y="2331720"/>
            <a:ext cx="2008022" cy="932688"/>
          </a:xfrm>
          <a:prstGeom prst="roundRect">
            <a:avLst/>
          </a:prstGeom>
          <a:solidFill>
            <a:srgbClr val="ED7C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13417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CLOSE THE
LOOP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" y="4069080"/>
            <a:ext cx="489204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14400" y="4069080"/>
            <a:ext cx="64008" cy="1188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43000" y="4270248"/>
            <a:ext cx="4480559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INPUTS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3000" y="4754880"/>
            <a:ext cx="448055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Protect risks • AI recommendations • Predictive warnings • Recovery actions • Scenarios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72200" y="4069080"/>
            <a:ext cx="489204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72200" y="4069080"/>
            <a:ext cx="64008" cy="1188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70248"/>
            <a:ext cx="4480559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CONTROL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0" y="4754880"/>
            <a:ext cx="448055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Human approval • Due date • Ownership • Status • Recovery target • Realized value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VALUE REALIZATION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Connect resilience to financial impact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31720"/>
            <a:ext cx="2008022" cy="932688"/>
          </a:xfrm>
          <a:prstGeom prst="round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DETECTED
EXPOSURE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7830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2422" y="2331720"/>
            <a:ext cx="2008022" cy="932688"/>
          </a:xfrm>
          <a:prstGeom prst="round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5574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PROTECTED /
RECOVERED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0444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036" y="2331720"/>
            <a:ext cx="2008022" cy="932688"/>
          </a:xfrm>
          <a:prstGeom prst="round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8188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HUMAN
VERIFICATION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03059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7651" y="2331720"/>
            <a:ext cx="2008022" cy="932688"/>
          </a:xfrm>
          <a:prstGeom prst="round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0803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REALIZED
BENEFIT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5673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40265" y="2331720"/>
            <a:ext cx="2008022" cy="932688"/>
          </a:xfrm>
          <a:prstGeom prst="roundRect">
            <a:avLst/>
          </a:prstGeom>
          <a:solidFill>
            <a:srgbClr val="ED7C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13417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ROI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4160520"/>
            <a:ext cx="10469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8234B"/>
                </a:solidFill>
                <a:latin typeface="Aptos"/>
              </a:rPr>
              <a:t>ROI = (Verified Realized Value − Annual BRCC Cost) / Annual BRCC Cost × 100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" y="4892040"/>
            <a:ext cx="100126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>
                <a:solidFill>
                  <a:srgbClr val="647B91"/>
                </a:solidFill>
                <a:latin typeface="Aptos"/>
              </a:rPr>
              <a:t>Realized value requires a human verification event; BRCC does not auto-certify financial benefit.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WORKING CAPITAL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See where operating value is constrained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233172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039112"/>
            <a:ext cx="20025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090D2"/>
                </a:solidFill>
                <a:latin typeface="Aptos"/>
              </a:rPr>
              <a:t>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2624327"/>
            <a:ext cx="20025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Receivables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00400" y="1874519"/>
            <a:ext cx="233172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364992" y="2039112"/>
            <a:ext cx="20025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49C5C"/>
                </a:solidFill>
                <a:latin typeface="Aptos"/>
              </a:rPr>
              <a:t>INV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64992" y="2624327"/>
            <a:ext cx="20025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Inventory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42432" y="1874519"/>
            <a:ext cx="233172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07024" y="2039112"/>
            <a:ext cx="20025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DC9114"/>
                </a:solidFill>
                <a:latin typeface="Aptos"/>
              </a:rPr>
              <a:t>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07024" y="2624327"/>
            <a:ext cx="20025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Payables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84464" y="1874519"/>
            <a:ext cx="233172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49056" y="2039112"/>
            <a:ext cx="20025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6EBE"/>
                </a:solidFill>
                <a:latin typeface="Aptos"/>
              </a:rPr>
              <a:t>CASH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2624327"/>
            <a:ext cx="200253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Liquidity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4160520"/>
            <a:ext cx="101955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647B91"/>
                </a:solidFill>
                <a:latin typeface="Aptos"/>
              </a:rPr>
              <a:t>BRCC brings these signals together with profitability and operational risk so management can see pressure points in context.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INTEGRATION HUB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Connect BRCC to the systems you already use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33756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SQL / CUSTOM ERP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Configurable SQL connectivity, entity routing, field mapping and incremental checkpoints.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70832" y="1874519"/>
            <a:ext cx="64008" cy="333756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REST / API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Canonical JSON endpoints with bearer / API-key support and configurable mappings.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874519"/>
            <a:ext cx="64008" cy="333756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FILE BRIDGE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CSV import path; Excel can export to CSV and use the same mapping and validation engine.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647B91"/>
                </a:solidFill>
                <a:latin typeface="Aptos"/>
              </a:rPr>
              <a:t>Connector catalog also includes BUSY, Tally/TallyPrime and Zoho Books paths; compatibility depends on source structure, permissions and configuration.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DATA CERTIFICATION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Trust the data before trusting the decision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31720"/>
            <a:ext cx="2008022" cy="932688"/>
          </a:xfrm>
          <a:prstGeom prst="round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SOURCE
ERP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7830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2422" y="2331720"/>
            <a:ext cx="2008022" cy="932688"/>
          </a:xfrm>
          <a:prstGeom prst="round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5574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RECONCILE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0444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036" y="2331720"/>
            <a:ext cx="2008022" cy="932688"/>
          </a:xfrm>
          <a:prstGeom prst="round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8188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TOLERANCE
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03059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7651" y="2331720"/>
            <a:ext cx="2008022" cy="932688"/>
          </a:xfrm>
          <a:prstGeom prst="round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0803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CERTIFY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5673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40265" y="2331720"/>
            <a:ext cx="2008022" cy="932688"/>
          </a:xfrm>
          <a:prstGeom prst="roundRect">
            <a:avLst/>
          </a:prstGeom>
          <a:solidFill>
            <a:srgbClr val="ED7C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13417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AUDIT
EVIDENCE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" y="4023360"/>
            <a:ext cx="30632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14400" y="4023360"/>
            <a:ext cx="64008" cy="123444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43000" y="4224528"/>
            <a:ext cx="2651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CERTIFIED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3000" y="4709160"/>
            <a:ext cx="2651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Within accepted reconciliation tolerance.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53712" y="4023360"/>
            <a:ext cx="30632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53712" y="4023360"/>
            <a:ext cx="64008" cy="123444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82312" y="4224528"/>
            <a:ext cx="2651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REVIEW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82312" y="4709160"/>
            <a:ext cx="2651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Requires management / technical review.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193024" y="4023360"/>
            <a:ext cx="30632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193024" y="4023360"/>
            <a:ext cx="64008" cy="1234440"/>
          </a:xfrm>
          <a:prstGeom prst="rect">
            <a:avLst/>
          </a:prstGeom>
          <a:solidFill>
            <a:srgbClr val="ED7C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421624" y="4224528"/>
            <a:ext cx="2651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ED7C1E"/>
                </a:solidFill>
                <a:latin typeface="Aptos"/>
              </a:rPr>
              <a:t>FAILED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21624" y="4709160"/>
            <a:ext cx="26517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Material reconciliation issue remains.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GOVERNANCE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Enterprise control without slowing management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38328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ROLE &amp; SCOPE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301752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Company / branch-bound access
Role permissions
Admin-controlled user access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70832" y="1874519"/>
            <a:ext cx="64008" cy="338328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AUDITABILITY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560320"/>
            <a:ext cx="301752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Security audit
Decision audit
Configuration audit
Ownership &amp; source references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874519"/>
            <a:ext cx="64008" cy="338328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GUARDRAILS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560320"/>
            <a:ext cx="301752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Feature governance
Threshold configuration
AI approval rules
API scopes &amp; rate limits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NOTIFICATIONS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Escalate what matters — with context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196596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039112"/>
            <a:ext cx="163677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090D2"/>
                </a:solidFill>
                <a:latin typeface="Apto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2624327"/>
            <a:ext cx="163677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Severity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88920" y="1874519"/>
            <a:ext cx="196596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53512" y="2039112"/>
            <a:ext cx="163677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249C5C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53512" y="2624327"/>
            <a:ext cx="163677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Exposure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19472" y="1874519"/>
            <a:ext cx="196596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84064" y="2039112"/>
            <a:ext cx="163677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DC9114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4064" y="2624327"/>
            <a:ext cx="163677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Confidence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50024" y="1874519"/>
            <a:ext cx="196596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14616" y="2039112"/>
            <a:ext cx="163677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F6EBE"/>
                </a:solidFill>
                <a:latin typeface="Apto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14616" y="2624327"/>
            <a:ext cx="163677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Owner / due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80576" y="1874519"/>
            <a:ext cx="196596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45167" y="2039112"/>
            <a:ext cx="163677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ED7C1E"/>
                </a:solidFill>
                <a:latin typeface="Aptos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45167" y="2624327"/>
            <a:ext cx="1636776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647B91"/>
                </a:solidFill>
                <a:latin typeface="Aptos"/>
              </a:rPr>
              <a:t>SLA level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4297680"/>
            <a:ext cx="10195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647B91"/>
                </a:solidFill>
                <a:latin typeface="Aptos"/>
              </a:rPr>
              <a:t>In-app delivery is ready. Email / SMS / WhatsApp delivery requires a configured provider.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EXECUTIVE REPORTING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From daily management to board visibility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33756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DAILY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CEO / CFO Daily Brief
Live executive snapshot
Priorities &amp; exposure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70832" y="1874519"/>
            <a:ext cx="64008" cy="333756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WEEKLY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Management trends
Risks &amp; recovery
AI insights with context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874519"/>
            <a:ext cx="64008" cy="333756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MONTHLY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Board-oriented performance
Exposure
Realized value &amp; ROI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647B91"/>
                </a:solidFill>
                <a:latin typeface="Aptos"/>
              </a:rPr>
              <a:t>PDF and native XLSX export are implemented; scheduled delivery depends on external email-provider configuration.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GROUP COMMAND CENTER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See resilience across multiple companies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33756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CONSOLIDATED HEALTH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Group Resilience / Understand / Protect / Recover scores and executive snapshots.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70832" y="1874519"/>
            <a:ext cx="64008" cy="333756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CROSS-COMPANY RISK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Top risks, financial exposure and branch comparison across companies.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874519"/>
            <a:ext cx="3429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874519"/>
            <a:ext cx="64008" cy="333756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GROUP VALUE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560320"/>
            <a:ext cx="3017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Recovery target, recovered value, realized value, annual BRCC cost and group ROI.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WEB &amp; API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Built for browser access and controlled integration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21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507492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33756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4663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WEB APPLICATION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4663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Desktop and laptop access through a supported browser after hosting and production setup.
Management workflows remain centralized in the BRCC web experience.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1874519"/>
            <a:ext cx="507492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035040" y="1874519"/>
            <a:ext cx="64008" cy="333756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63640" y="2075688"/>
            <a:ext cx="46634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EXTERNAL API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2560320"/>
            <a:ext cx="4663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Versioned /api/v1 endpoints with API-key authentication, scopes, rate limits and optional IP allow-list.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Production authentication and controlled access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42900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WEB AUTHENTICATION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30175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Cookie-based login
Password hashing
Lockout controls
Password reset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874519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70832" y="1874519"/>
            <a:ext cx="64008" cy="342900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USER ADMIN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560320"/>
            <a:ext cx="30175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Create / enable / disable / unlock
Company access
Role assignment
Audit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874519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874519"/>
            <a:ext cx="64008" cy="342900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API SECURITY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560320"/>
            <a:ext cx="30175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SHA-256 key hashing
Scopes
Rate limits
IP allow-list
Request audit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647B91"/>
                </a:solidFill>
                <a:latin typeface="Aptos"/>
              </a:rPr>
              <a:t>MFA persistence is included as a foundation; external OTP delivery requires provider configuration and hardening.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RELIABILITY &amp; DR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Operate with visibility into platform readiness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23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31720"/>
            <a:ext cx="2008022" cy="932688"/>
          </a:xfrm>
          <a:prstGeom prst="round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HEALTH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7830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2422" y="2331720"/>
            <a:ext cx="2008022" cy="932688"/>
          </a:xfrm>
          <a:prstGeom prst="round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5574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BACKUP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0444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036" y="2331720"/>
            <a:ext cx="2008022" cy="932688"/>
          </a:xfrm>
          <a:prstGeom prst="round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8188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INCIDENT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03059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7651" y="2331720"/>
            <a:ext cx="2008022" cy="932688"/>
          </a:xfrm>
          <a:prstGeom prst="round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0803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RESTORE TEST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5673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40265" y="2331720"/>
            <a:ext cx="2008022" cy="932688"/>
          </a:xfrm>
          <a:prstGeom prst="roundRect">
            <a:avLst/>
          </a:prstGeom>
          <a:solidFill>
            <a:srgbClr val="ED7C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13417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DR DRILL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3977639"/>
            <a:ext cx="48920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68680" y="3977639"/>
            <a:ext cx="64008" cy="128016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7280" y="4178807"/>
            <a:ext cx="4480559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MONITOR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4663440"/>
            <a:ext cx="4480559" cy="4114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Health endpoints, heartbeat, database size, blocking / long-running activity, errors and integration failures.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72200" y="3977639"/>
            <a:ext cx="48920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72200" y="3977639"/>
            <a:ext cx="64008" cy="128016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78807"/>
            <a:ext cx="4480559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VALIDATE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0" y="4663440"/>
            <a:ext cx="4480559" cy="4114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Backup recency, RPO/RTO, incident register, restore-test and DR-drill evidence.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Enterprise structure designed for maintainability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24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920240"/>
            <a:ext cx="25146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920240"/>
            <a:ext cx="64008" cy="333756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121408"/>
            <a:ext cx="2103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WEB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606040"/>
            <a:ext cx="21031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ASP.NET Core MVC
Controllers
Razor Views
Presentation layer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1920240"/>
            <a:ext cx="25146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64992" y="1920240"/>
            <a:ext cx="64008" cy="333756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3592" y="2121408"/>
            <a:ext cx="2103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APPLICATION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93592" y="2606040"/>
            <a:ext cx="21031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Services
Use cases
Business workflows
Contracts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71616" y="1920240"/>
            <a:ext cx="25146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071616" y="1920240"/>
            <a:ext cx="64008" cy="333756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0216" y="2121408"/>
            <a:ext cx="2103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INFRASTRUCTURE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0216" y="2606040"/>
            <a:ext cx="21031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SQL Server access
Integrations
Persistence
External services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778240" y="1920240"/>
            <a:ext cx="25146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778240" y="1920240"/>
            <a:ext cx="64008" cy="3337560"/>
          </a:xfrm>
          <a:prstGeom prst="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06840" y="2121408"/>
            <a:ext cx="2103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F6EBE"/>
                </a:solidFill>
                <a:latin typeface="Aptos"/>
              </a:rPr>
              <a:t>DOMAIN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06840" y="2606040"/>
            <a:ext cx="21031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Core models
Business concepts
Shared enterprise rules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IMPLEMENTATION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A controlled path from source system to live use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31720"/>
            <a:ext cx="2008022" cy="932688"/>
          </a:xfrm>
          <a:prstGeom prst="round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59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CONFIGURE
ENVIRONMENT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7830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2422" y="2331720"/>
            <a:ext cx="2008022" cy="932688"/>
          </a:xfrm>
          <a:prstGeom prst="round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5574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CONNECT
SOURCE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30444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036" y="2331720"/>
            <a:ext cx="2008022" cy="932688"/>
          </a:xfrm>
          <a:prstGeom prst="round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68188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MAP &amp;
RECONCILE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03059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67651" y="2331720"/>
            <a:ext cx="2008022" cy="932688"/>
          </a:xfrm>
          <a:prstGeom prst="roundRect">
            <a:avLst/>
          </a:prstGeom>
          <a:solidFill>
            <a:srgbClr val="1F6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0803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UAT &amp;
SIGN-OFF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5673" y="2578608"/>
            <a:ext cx="16459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647B91"/>
                </a:solidFill>
                <a:latin typeface="Aptos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440265" y="2331720"/>
            <a:ext cx="2008022" cy="932688"/>
          </a:xfrm>
          <a:prstGeom prst="roundRect">
            <a:avLst/>
          </a:prstGeom>
          <a:solidFill>
            <a:srgbClr val="ED7C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13417" y="2423160"/>
            <a:ext cx="1861718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PRODUCTION
VALIDATION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160520"/>
            <a:ext cx="103784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647B91"/>
                </a:solidFill>
                <a:latin typeface="Aptos"/>
              </a:rPr>
              <a:t>Recommended path: establish scope and access rules → certify source data → complete UAT evidence → pass security, infrastructure and release gates.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RELEASE READINESS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BRCC Enterprise Edition V1.0.0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965960"/>
            <a:ext cx="28346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>
                <a:solidFill>
                  <a:srgbClr val="0090D2"/>
                </a:solidFill>
                <a:latin typeface="Aptos"/>
              </a:rPr>
              <a:t>V1.0.0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" y="2834640"/>
            <a:ext cx="4206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08234B"/>
                </a:solidFill>
                <a:latin typeface="Aptos"/>
              </a:rPr>
              <a:t>Release Candidate / Production-Freeze Candidate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66360" y="1874519"/>
            <a:ext cx="57150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166360" y="1874519"/>
            <a:ext cx="64008" cy="333756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94960" y="2075688"/>
            <a:ext cx="5303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ENTERPRISE SCOPE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4960" y="2560320"/>
            <a:ext cx="530352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Executive command center • Understand / Protect / Recover • AI &amp; predictive intelligence • scenarios • War Room • ROI • integrations • governance • reporting • multi-company • reliability • API • authentication • UAT • release engineering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5440680"/>
            <a:ext cx="102412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647B91"/>
                </a:solidFill>
                <a:latin typeface="Aptos"/>
              </a:rPr>
              <a:t>Production status remains environment-dependent and requires final security, data certification, UAT and release validation.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256032"/>
            <a:ext cx="59436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0090D2"/>
                </a:solidFill>
                <a:latin typeface="Aptos"/>
              </a:rPr>
              <a:t>WHY BRCC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98755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08234B"/>
                </a:solidFill>
                <a:latin typeface="Aptos"/>
              </a:rPr>
              <a:t>A management system for resilience — not another dashboard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164592"/>
            <a:ext cx="868680" cy="6515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1389888"/>
            <a:ext cx="502920" cy="4572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61288" y="1389888"/>
            <a:ext cx="384048" cy="4572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45336" y="1389888"/>
            <a:ext cx="384048" cy="4572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6419088"/>
            <a:ext cx="27432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B91"/>
                </a:solidFill>
                <a:latin typeface="Aptos"/>
              </a:rPr>
              <a:t>BRCC  /  Digi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32004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00" b="1">
                <a:solidFill>
                  <a:srgbClr val="0090D2"/>
                </a:solidFill>
                <a:latin typeface="Aptos"/>
              </a:rPr>
              <a:t>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1874519"/>
            <a:ext cx="64008" cy="3383280"/>
          </a:xfrm>
          <a:prstGeom prst="rect">
            <a:avLst/>
          </a:prstGeom>
          <a:solidFill>
            <a:srgbClr val="0090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90D2"/>
                </a:solidFill>
                <a:latin typeface="Aptos"/>
              </a:rPr>
              <a:t>ONE 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560320"/>
            <a:ext cx="301752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Financial health, operating risk, predictive warnings, decisions and recovery in one command center.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70832" y="1874519"/>
            <a:ext cx="64008" cy="3383280"/>
          </a:xfrm>
          <a:prstGeom prst="rect">
            <a:avLst/>
          </a:prstGeom>
          <a:solidFill>
            <a:srgbClr val="249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49C5C"/>
                </a:solidFill>
                <a:latin typeface="Aptos"/>
              </a:rPr>
              <a:t>ONE CONTROL LOOP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560320"/>
            <a:ext cx="301752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Evidence → decision → owner → action → verification → realized value.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5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1874519"/>
            <a:ext cx="64008" cy="3383280"/>
          </a:xfrm>
          <a:prstGeom prst="rect">
            <a:avLst/>
          </a:prstGeom>
          <a:solidFill>
            <a:srgbClr val="DC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2075688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DC9114"/>
                </a:solidFill>
                <a:latin typeface="Aptos"/>
              </a:rPr>
              <a:t>ONE GOVERNANCE MODEL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2560320"/>
            <a:ext cx="3017520" cy="2514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>
                <a:solidFill>
                  <a:srgbClr val="647B91"/>
                </a:solidFill>
                <a:latin typeface="Aptos"/>
              </a:rPr>
              <a:t>Human approval, role control, auditability, data certification and configurable guardrails.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_clean_modern_corporate_slide_title_page_on_a_w.png"/>
          <p:cNvPicPr>
            <a:picLocks noChangeAspect="1"/>
          </p:cNvPicPr>
          <p:nvPr/>
        </p:nvPicPr>
        <p:blipFill>
          <a:blip r:embed="rId2"/>
          <a:srcRect l="24925" r="24925"/>
          <a:stretch>
            <a:fillRect/>
          </a:stretch>
        </p:blipFill>
        <p:spPr>
          <a:xfrm>
            <a:off x="6080760" y="0"/>
            <a:ext cx="611093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37960" cy="6858000"/>
          </a:xfrm>
          <a:prstGeom prst="rect">
            <a:avLst/>
          </a:prstGeom>
          <a:solidFill>
            <a:srgbClr val="F8FB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731520"/>
            <a:ext cx="3200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>
                <a:solidFill>
                  <a:srgbClr val="0090D2"/>
                </a:solidFill>
                <a:latin typeface="Aptos"/>
              </a:rPr>
              <a:t>BRCC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81328"/>
            <a:ext cx="45720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08234B"/>
                </a:solidFill>
                <a:latin typeface="Aptos"/>
              </a:rPr>
              <a:t>Business Resilience
Command Center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788920"/>
            <a:ext cx="4754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49C5C"/>
                </a:solidFill>
                <a:latin typeface="Aptos"/>
              </a:rPr>
              <a:t>Ready to see resilience in one command center?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3749039"/>
            <a:ext cx="3840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08234B"/>
                </a:solidFill>
                <a:latin typeface="Aptos"/>
              </a:rPr>
              <a:t>Pranaw Kumar Solanky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4279392"/>
            <a:ext cx="4206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0090D2"/>
                </a:solidFill>
                <a:latin typeface="Aptos"/>
              </a:rPr>
              <a:t>9953314420  •  9312536185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4800600"/>
            <a:ext cx="29260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49C5C"/>
                </a:solidFill>
                <a:latin typeface="Aptos"/>
              </a:rPr>
              <a:t>digitech.services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5230368"/>
            <a:ext cx="3840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47B91"/>
                </a:solidFill>
                <a:latin typeface="Aptos"/>
              </a:rPr>
              <a:t>solanky.digitech@gmail.com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108192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647B91"/>
                </a:solidFill>
                <a:latin typeface="Aptos"/>
              </a:rPr>
              <a:t>Digi Technology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BRCC Executive Premium Presentation</dc:title>
  <dc:subject>AI Business Resilience Command Center</dc:subject>
  <dc:creator>Digi Technology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